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9" r:id="rId5"/>
    <p:sldId id="259" r:id="rId6"/>
    <p:sldId id="260" r:id="rId7"/>
    <p:sldId id="261" r:id="rId8"/>
    <p:sldId id="262" r:id="rId9"/>
    <p:sldId id="271" r:id="rId10"/>
    <p:sldId id="272" r:id="rId11"/>
    <p:sldId id="266" r:id="rId12"/>
    <p:sldId id="267" r:id="rId13"/>
    <p:sldId id="268"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p:restoredTop sz="94646"/>
  </p:normalViewPr>
  <p:slideViewPr>
    <p:cSldViewPr snapToGrid="0">
      <p:cViewPr varScale="1">
        <p:scale>
          <a:sx n="108" d="100"/>
          <a:sy n="108" d="100"/>
        </p:scale>
        <p:origin x="6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94A711C-7CF9-40F2-82BB-1E302FFCA4A8}" type="datetimeFigureOut">
              <a:rPr lang="zh-CN" altLang="en-US" smtClean="0"/>
              <a:t>2025/3/22</a:t>
            </a:fld>
            <a:endParaRPr lang="zh-CN"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A08AED-546F-42E6-A937-B8550F671728}"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hyperlink" Target="https://github.com/TonyWang20/MoonCak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37892"/>
            <a:ext cx="9144000" cy="2020849"/>
          </a:xfrm>
        </p:spPr>
        <p:txBody>
          <a:bodyPr>
            <a:normAutofit/>
          </a:bodyPr>
          <a:lstStyle/>
          <a:p>
            <a:r>
              <a:rPr lang="en-US" altLang="zh-CN" sz="8000" b="1" dirty="0"/>
              <a:t>final project</a:t>
            </a:r>
            <a:endParaRPr lang="zh-CN" altLang="en-US" sz="8000" b="1" dirty="0"/>
          </a:p>
        </p:txBody>
      </p:sp>
      <p:sp>
        <p:nvSpPr>
          <p:cNvPr id="3" name="副标题 2"/>
          <p:cNvSpPr>
            <a:spLocks noGrp="1"/>
          </p:cNvSpPr>
          <p:nvPr>
            <p:ph type="subTitle" idx="1"/>
          </p:nvPr>
        </p:nvSpPr>
        <p:spPr>
          <a:xfrm>
            <a:off x="1613210" y="2258741"/>
            <a:ext cx="9144000" cy="2999059"/>
          </a:xfrm>
        </p:spPr>
        <p:txBody>
          <a:bodyPr>
            <a:normAutofit/>
          </a:bodyPr>
          <a:lstStyle/>
          <a:p>
            <a:r>
              <a:rPr lang="en-US" altLang="zh-CN" sz="3200" b="1" dirty="0"/>
              <a:t>Group6</a:t>
            </a:r>
          </a:p>
          <a:p>
            <a:r>
              <a:rPr lang="en-US" altLang="zh-CN" dirty="0"/>
              <a:t>Team members</a:t>
            </a:r>
            <a:r>
              <a:rPr lang="zh-CN" altLang="en-US" dirty="0"/>
              <a:t>：</a:t>
            </a:r>
            <a:endParaRPr lang="en-US" altLang="zh-CN" dirty="0"/>
          </a:p>
          <a:p>
            <a:r>
              <a:rPr lang="en-US" altLang="zh-CN"/>
              <a:t>Junkai Eric Xie</a:t>
            </a:r>
            <a:endParaRPr lang="en-US" altLang="zh-CN" dirty="0"/>
          </a:p>
          <a:p>
            <a:r>
              <a:rPr lang="en-US" altLang="zh-CN" dirty="0"/>
              <a:t>Dongwei Wang</a:t>
            </a:r>
          </a:p>
          <a:p>
            <a:r>
              <a:rPr lang="en-US" altLang="zh-CN" dirty="0"/>
              <a:t>Tony Wayne Wang</a:t>
            </a:r>
          </a:p>
          <a:p>
            <a:r>
              <a:rPr lang="en-US" altLang="zh-CN" dirty="0" err="1"/>
              <a:t>Guanhao</a:t>
            </a:r>
            <a:r>
              <a:rPr lang="en-US" altLang="zh-CN" dirty="0"/>
              <a:t> Wang</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4630" y="109855"/>
            <a:ext cx="5480685" cy="1626235"/>
          </a:xfrm>
        </p:spPr>
        <p:txBody>
          <a:bodyPr/>
          <a:lstStyle/>
          <a:p>
            <a:r>
              <a:rPr lang="en-US" altLang="zh-CN" dirty="0"/>
              <a:t>Step 6: other models </a:t>
            </a:r>
          </a:p>
        </p:txBody>
      </p:sp>
      <p:sp>
        <p:nvSpPr>
          <p:cNvPr id="3" name="文本占位符 2"/>
          <p:cNvSpPr>
            <a:spLocks noGrp="1"/>
          </p:cNvSpPr>
          <p:nvPr>
            <p:ph type="body" idx="1"/>
          </p:nvPr>
        </p:nvSpPr>
        <p:spPr>
          <a:xfrm>
            <a:off x="657944" y="4130493"/>
            <a:ext cx="3654654" cy="1617163"/>
          </a:xfrm>
        </p:spPr>
        <p:txBody>
          <a:bodyPr vert="horz" lIns="91440" tIns="45720" rIns="91440" bIns="45720" rtlCol="0" anchor="ctr">
            <a:normAutofit lnSpcReduction="10000"/>
          </a:bodyPr>
          <a:lstStyle/>
          <a:p>
            <a:pPr>
              <a:buFont typeface="Wingdings 3" panose="05040102010807070707" pitchFamily="18" charset="2"/>
            </a:pPr>
            <a:r>
              <a:rPr lang="en-US" altLang="zh-CN" dirty="0">
                <a:solidFill>
                  <a:srgbClr val="FFC000"/>
                </a:solidFill>
              </a:rPr>
              <a:t>1.Plate creation</a:t>
            </a:r>
          </a:p>
          <a:p>
            <a:r>
              <a:rPr lang="en-US" altLang="zh-CN" dirty="0">
                <a:solidFill>
                  <a:schemeClr val="tx1"/>
                </a:solidFill>
              </a:rPr>
              <a:t>Using a library called BOSL2 to construct ﻿Bezier curve and rotate it around the z-axis</a:t>
            </a:r>
          </a:p>
        </p:txBody>
      </p:sp>
      <p:sp>
        <p:nvSpPr>
          <p:cNvPr id="4" name="文本占位符 2"/>
          <p:cNvSpPr>
            <a:spLocks noGrp="1"/>
          </p:cNvSpPr>
          <p:nvPr/>
        </p:nvSpPr>
        <p:spPr>
          <a:xfrm>
            <a:off x="7809230" y="3429000"/>
            <a:ext cx="5945505" cy="453199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 typeface="Wingdings 3" panose="05040102010807070707" pitchFamily="18" charset="2"/>
            </a:pPr>
            <a:endParaRPr lang="en-US" altLang="zh-CN" dirty="0">
              <a:solidFill>
                <a:schemeClr val="tx1"/>
              </a:solidFill>
            </a:endParaRPr>
          </a:p>
        </p:txBody>
      </p:sp>
      <p:pic>
        <p:nvPicPr>
          <p:cNvPr id="6" name="图片 5">
            <a:extLst>
              <a:ext uri="{FF2B5EF4-FFF2-40B4-BE49-F238E27FC236}">
                <a16:creationId xmlns:a16="http://schemas.microsoft.com/office/drawing/2014/main" id="{A49284C1-25EC-6F8A-EAFC-DFD8247F94A3}"/>
              </a:ext>
            </a:extLst>
          </p:cNvPr>
          <p:cNvPicPr>
            <a:picLocks noChangeAspect="1"/>
          </p:cNvPicPr>
          <p:nvPr/>
        </p:nvPicPr>
        <p:blipFill>
          <a:blip r:embed="rId2"/>
          <a:stretch>
            <a:fillRect/>
          </a:stretch>
        </p:blipFill>
        <p:spPr>
          <a:xfrm>
            <a:off x="503209" y="1990256"/>
            <a:ext cx="4502841" cy="1886072"/>
          </a:xfrm>
          <a:prstGeom prst="rect">
            <a:avLst/>
          </a:prstGeom>
        </p:spPr>
      </p:pic>
      <p:pic>
        <p:nvPicPr>
          <p:cNvPr id="10" name="图片 9">
            <a:extLst>
              <a:ext uri="{FF2B5EF4-FFF2-40B4-BE49-F238E27FC236}">
                <a16:creationId xmlns:a16="http://schemas.microsoft.com/office/drawing/2014/main" id="{1719C500-C890-F9F1-7876-30C5E1929FF7}"/>
              </a:ext>
            </a:extLst>
          </p:cNvPr>
          <p:cNvPicPr>
            <a:picLocks noChangeAspect="1"/>
          </p:cNvPicPr>
          <p:nvPr/>
        </p:nvPicPr>
        <p:blipFill>
          <a:blip r:embed="rId3"/>
          <a:stretch>
            <a:fillRect/>
          </a:stretch>
        </p:blipFill>
        <p:spPr>
          <a:xfrm>
            <a:off x="6675355" y="1342031"/>
            <a:ext cx="3654654" cy="3017858"/>
          </a:xfrm>
          <a:prstGeom prst="rect">
            <a:avLst/>
          </a:prstGeom>
        </p:spPr>
      </p:pic>
      <p:sp>
        <p:nvSpPr>
          <p:cNvPr id="11" name="文本占位符 2">
            <a:extLst>
              <a:ext uri="{FF2B5EF4-FFF2-40B4-BE49-F238E27FC236}">
                <a16:creationId xmlns:a16="http://schemas.microsoft.com/office/drawing/2014/main" id="{38D91548-2589-0935-5B5A-6C9275B5D077}"/>
              </a:ext>
            </a:extLst>
          </p:cNvPr>
          <p:cNvSpPr txBox="1">
            <a:spLocks/>
          </p:cNvSpPr>
          <p:nvPr/>
        </p:nvSpPr>
        <p:spPr>
          <a:xfrm>
            <a:off x="7127328" y="4359889"/>
            <a:ext cx="3654654" cy="1617163"/>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dirty="0">
                <a:solidFill>
                  <a:srgbClr val="FFC000"/>
                </a:solidFill>
              </a:rPr>
              <a:t>2.Another moon cake</a:t>
            </a:r>
          </a:p>
        </p:txBody>
      </p:sp>
      <p:sp>
        <p:nvSpPr>
          <p:cNvPr id="5" name="文本框 4">
            <a:extLst>
              <a:ext uri="{FF2B5EF4-FFF2-40B4-BE49-F238E27FC236}">
                <a16:creationId xmlns:a16="http://schemas.microsoft.com/office/drawing/2014/main" id="{5BF92520-6D69-55B9-406F-614BA6047E54}"/>
              </a:ext>
            </a:extLst>
          </p:cNvPr>
          <p:cNvSpPr txBox="1"/>
          <p:nvPr/>
        </p:nvSpPr>
        <p:spPr>
          <a:xfrm>
            <a:off x="1686296" y="6317673"/>
            <a:ext cx="9834744" cy="369332"/>
          </a:xfrm>
          <a:prstGeom prst="rect">
            <a:avLst/>
          </a:prstGeom>
          <a:noFill/>
        </p:spPr>
        <p:txBody>
          <a:bodyPr wrap="none" rtlCol="0">
            <a:spAutoFit/>
          </a:bodyPr>
          <a:lstStyle/>
          <a:p>
            <a:r>
              <a:rPr kumimoji="1" lang="en-US" altLang="zh-CN" dirty="0"/>
              <a:t>Detailed code and steps can be seen at </a:t>
            </a:r>
            <a:r>
              <a:rPr kumimoji="1" lang="en-US" altLang="zh-CN" dirty="0">
                <a:hlinkClick r:id="rId4">
                  <a:extLst>
                    <a:ext uri="{A12FA001-AC4F-418D-AE19-62706E023703}">
                      <ahyp:hlinkClr xmlns:ahyp="http://schemas.microsoft.com/office/drawing/2018/hyperlinkcolor" val="tx"/>
                    </a:ext>
                  </a:extLst>
                </a:hlinkClick>
              </a:rPr>
              <a:t>https://</a:t>
            </a:r>
            <a:r>
              <a:rPr kumimoji="1" lang="en-US" altLang="zh-CN" dirty="0" err="1">
                <a:hlinkClick r:id="rId4">
                  <a:extLst>
                    <a:ext uri="{A12FA001-AC4F-418D-AE19-62706E023703}">
                      <ahyp:hlinkClr xmlns:ahyp="http://schemas.microsoft.com/office/drawing/2018/hyperlinkcolor" val="tx"/>
                    </a:ext>
                  </a:extLst>
                </a:hlinkClick>
              </a:rPr>
              <a:t>github.com</a:t>
            </a:r>
            <a:r>
              <a:rPr kumimoji="1" lang="en-US" altLang="zh-CN" dirty="0">
                <a:hlinkClick r:id="rId4">
                  <a:extLst>
                    <a:ext uri="{A12FA001-AC4F-418D-AE19-62706E023703}">
                      <ahyp:hlinkClr xmlns:ahyp="http://schemas.microsoft.com/office/drawing/2018/hyperlinkcolor" val="tx"/>
                    </a:ext>
                  </a:extLst>
                </a:hlinkClick>
              </a:rPr>
              <a:t>/TonyWang20/</a:t>
            </a:r>
            <a:r>
              <a:rPr kumimoji="1" lang="en-US" altLang="zh-CN" dirty="0" err="1">
                <a:hlinkClick r:id="rId4">
                  <a:extLst>
                    <a:ext uri="{A12FA001-AC4F-418D-AE19-62706E023703}">
                      <ahyp:hlinkClr xmlns:ahyp="http://schemas.microsoft.com/office/drawing/2018/hyperlinkcolor" val="tx"/>
                    </a:ext>
                  </a:extLst>
                </a:hlinkClick>
              </a:rPr>
              <a:t>MoonCake</a:t>
            </a:r>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3874"/>
            <a:ext cx="3516080" cy="1425498"/>
          </a:xfrm>
        </p:spPr>
        <p:txBody>
          <a:bodyPr>
            <a:normAutofit fontScale="90000"/>
          </a:bodyPr>
          <a:lstStyle/>
          <a:p>
            <a:r>
              <a:rPr lang="en-US" altLang="zh-CN" sz="4800" dirty="0" err="1"/>
              <a:t>RenDering</a:t>
            </a:r>
            <a:endParaRPr lang="zh-CN" altLang="en-US" sz="4800" dirty="0"/>
          </a:p>
        </p:txBody>
      </p:sp>
      <p:sp>
        <p:nvSpPr>
          <p:cNvPr id="3" name="文本占位符 2"/>
          <p:cNvSpPr>
            <a:spLocks noGrp="1"/>
          </p:cNvSpPr>
          <p:nvPr>
            <p:ph type="body" idx="1"/>
          </p:nvPr>
        </p:nvSpPr>
        <p:spPr>
          <a:xfrm>
            <a:off x="684213" y="1363358"/>
            <a:ext cx="1442761" cy="853068"/>
          </a:xfrm>
        </p:spPr>
        <p:txBody>
          <a:bodyPr>
            <a:normAutofit/>
          </a:bodyPr>
          <a:lstStyle/>
          <a:p>
            <a:r>
              <a:rPr lang="en-US" altLang="zh-CN" sz="2400" dirty="0"/>
              <a:t>Step 1-2 </a:t>
            </a:r>
            <a:endParaRPr lang="zh-CN" altLang="en-US" sz="2400" dirty="0"/>
          </a:p>
        </p:txBody>
      </p:sp>
      <p:pic>
        <p:nvPicPr>
          <p:cNvPr id="4" name="图片 3"/>
          <p:cNvPicPr>
            <a:picLocks noChangeAspect="1"/>
          </p:cNvPicPr>
          <p:nvPr/>
        </p:nvPicPr>
        <p:blipFill>
          <a:blip r:embed="rId2"/>
          <a:stretch>
            <a:fillRect/>
          </a:stretch>
        </p:blipFill>
        <p:spPr>
          <a:xfrm>
            <a:off x="6759042" y="-25615"/>
            <a:ext cx="5273497" cy="3029975"/>
          </a:xfrm>
          <a:prstGeom prst="rect">
            <a:avLst/>
          </a:prstGeom>
        </p:spPr>
      </p:pic>
      <p:pic>
        <p:nvPicPr>
          <p:cNvPr id="5" name="图片 4"/>
          <p:cNvPicPr>
            <a:picLocks noChangeAspect="1"/>
          </p:cNvPicPr>
          <p:nvPr/>
        </p:nvPicPr>
        <p:blipFill>
          <a:blip r:embed="rId3"/>
          <a:stretch>
            <a:fillRect/>
          </a:stretch>
        </p:blipFill>
        <p:spPr>
          <a:xfrm>
            <a:off x="2183221" y="2907558"/>
            <a:ext cx="5273497" cy="2993395"/>
          </a:xfrm>
          <a:prstGeom prst="rect">
            <a:avLst/>
          </a:prstGeom>
        </p:spPr>
      </p:pic>
      <p:sp>
        <p:nvSpPr>
          <p:cNvPr id="7" name="文本框 6"/>
          <p:cNvSpPr txBox="1"/>
          <p:nvPr/>
        </p:nvSpPr>
        <p:spPr>
          <a:xfrm>
            <a:off x="159461" y="1950792"/>
            <a:ext cx="4040832" cy="369332"/>
          </a:xfrm>
          <a:prstGeom prst="rect">
            <a:avLst/>
          </a:prstGeom>
          <a:noFill/>
        </p:spPr>
        <p:txBody>
          <a:bodyPr wrap="square">
            <a:spAutoFit/>
          </a:bodyPr>
          <a:lstStyle/>
          <a:p>
            <a:r>
              <a:rPr lang="en-US" altLang="zh-CN" dirty="0"/>
              <a:t> Create project framework and</a:t>
            </a:r>
            <a:endParaRPr lang="zh-CN" altLang="en-US" dirty="0"/>
          </a:p>
        </p:txBody>
      </p:sp>
      <p:sp>
        <p:nvSpPr>
          <p:cNvPr id="11" name="文本框 10"/>
          <p:cNvSpPr txBox="1"/>
          <p:nvPr/>
        </p:nvSpPr>
        <p:spPr>
          <a:xfrm>
            <a:off x="159461" y="2314998"/>
            <a:ext cx="6103434" cy="369332"/>
          </a:xfrm>
          <a:prstGeom prst="rect">
            <a:avLst/>
          </a:prstGeom>
          <a:noFill/>
        </p:spPr>
        <p:txBody>
          <a:bodyPr wrap="square">
            <a:spAutoFit/>
          </a:bodyPr>
          <a:lstStyle/>
          <a:p>
            <a:r>
              <a:rPr lang="en-US" altLang="zh-CN" dirty="0"/>
              <a:t> THREE.js scene initialization</a:t>
            </a:r>
            <a:endParaRPr lang="zh-CN" altLang="en-US" dirty="0"/>
          </a:p>
        </p:txBody>
      </p:sp>
      <p:sp>
        <p:nvSpPr>
          <p:cNvPr id="13" name="文本框 12"/>
          <p:cNvSpPr txBox="1"/>
          <p:nvPr/>
        </p:nvSpPr>
        <p:spPr>
          <a:xfrm>
            <a:off x="2842919" y="6019747"/>
            <a:ext cx="6103434" cy="369332"/>
          </a:xfrm>
          <a:prstGeom prst="rect">
            <a:avLst/>
          </a:prstGeom>
          <a:noFill/>
        </p:spPr>
        <p:txBody>
          <a:bodyPr wrap="square">
            <a:spAutoFit/>
          </a:bodyPr>
          <a:lstStyle/>
          <a:p>
            <a:r>
              <a:rPr lang="en-US" altLang="zh-CN" dirty="0"/>
              <a:t>Initialized scene without models</a:t>
            </a:r>
            <a:endParaRPr lang="zh-CN" altLang="en-US" dirty="0"/>
          </a:p>
        </p:txBody>
      </p:sp>
      <p:sp>
        <p:nvSpPr>
          <p:cNvPr id="15" name="文本框 14"/>
          <p:cNvSpPr txBox="1"/>
          <p:nvPr/>
        </p:nvSpPr>
        <p:spPr>
          <a:xfrm>
            <a:off x="8329961" y="3244334"/>
            <a:ext cx="3862039" cy="369332"/>
          </a:xfrm>
          <a:prstGeom prst="rect">
            <a:avLst/>
          </a:prstGeom>
          <a:noFill/>
        </p:spPr>
        <p:txBody>
          <a:bodyPr wrap="square">
            <a:spAutoFit/>
          </a:bodyPr>
          <a:lstStyle/>
          <a:p>
            <a:r>
              <a:rPr lang="en-US" altLang="zh-CN" dirty="0"/>
              <a:t>UV Checker Texture example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85800"/>
            <a:ext cx="4668372" cy="2743200"/>
          </a:xfrm>
        </p:spPr>
        <p:txBody>
          <a:bodyPr/>
          <a:lstStyle/>
          <a:p>
            <a:r>
              <a:rPr lang="en-US" altLang="zh-CN" dirty="0"/>
              <a:t>Step 3: Adding models/geometries to the new scene</a:t>
            </a:r>
            <a:endParaRPr lang="zh-CN" altLang="en-US" dirty="0"/>
          </a:p>
        </p:txBody>
      </p:sp>
      <p:pic>
        <p:nvPicPr>
          <p:cNvPr id="5" name="图片 4"/>
          <p:cNvPicPr>
            <a:picLocks noChangeAspect="1"/>
          </p:cNvPicPr>
          <p:nvPr/>
        </p:nvPicPr>
        <p:blipFill>
          <a:blip r:embed="rId2"/>
          <a:stretch>
            <a:fillRect/>
          </a:stretch>
        </p:blipFill>
        <p:spPr>
          <a:xfrm>
            <a:off x="6734982" y="2990049"/>
            <a:ext cx="5160655" cy="3710899"/>
          </a:xfrm>
          <a:prstGeom prst="rect">
            <a:avLst/>
          </a:prstGeom>
        </p:spPr>
      </p:pic>
      <p:sp>
        <p:nvSpPr>
          <p:cNvPr id="3" name="文本占位符 2"/>
          <p:cNvSpPr>
            <a:spLocks noGrp="1"/>
          </p:cNvSpPr>
          <p:nvPr>
            <p:ph type="body" idx="1"/>
          </p:nvPr>
        </p:nvSpPr>
        <p:spPr>
          <a:xfrm>
            <a:off x="505793" y="3334214"/>
            <a:ext cx="5025212" cy="1879600"/>
          </a:xfrm>
        </p:spPr>
        <p:txBody>
          <a:bodyPr/>
          <a:lstStyle/>
          <a:p>
            <a:r>
              <a:rPr lang="en-US" altLang="zh-CN" dirty="0">
                <a:solidFill>
                  <a:srgbClr val="FFFF00"/>
                </a:solidFill>
              </a:rPr>
              <a:t>with the scene initialized, we write code to add 3D objects into the scene. The code below showcases the initialization of both the table and 3 mooncakes. </a:t>
            </a:r>
            <a:endParaRPr lang="zh-CN" altLang="en-US" dirty="0">
              <a:solidFill>
                <a:srgbClr val="FFFF00"/>
              </a:solidFill>
            </a:endParaRPr>
          </a:p>
        </p:txBody>
      </p:sp>
      <p:pic>
        <p:nvPicPr>
          <p:cNvPr id="4" name="图片 3"/>
          <p:cNvPicPr>
            <a:picLocks noChangeAspect="1"/>
          </p:cNvPicPr>
          <p:nvPr/>
        </p:nvPicPr>
        <p:blipFill>
          <a:blip r:embed="rId3"/>
          <a:stretch>
            <a:fillRect/>
          </a:stretch>
        </p:blipFill>
        <p:spPr>
          <a:xfrm>
            <a:off x="6734982" y="75908"/>
            <a:ext cx="5160655" cy="2914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01" y="1138031"/>
            <a:ext cx="4344986" cy="2743200"/>
          </a:xfrm>
        </p:spPr>
        <p:txBody>
          <a:bodyPr/>
          <a:lstStyle/>
          <a:p>
            <a:r>
              <a:rPr lang="en-US" altLang="zh-CN" dirty="0"/>
              <a:t>Step 4: Making the turntable animation &amp; PARTICLE EFFECT</a:t>
            </a:r>
            <a:endParaRPr lang="zh-CN" altLang="en-US" dirty="0"/>
          </a:p>
        </p:txBody>
      </p:sp>
      <p:sp>
        <p:nvSpPr>
          <p:cNvPr id="6" name="文本框 5"/>
          <p:cNvSpPr txBox="1"/>
          <p:nvPr/>
        </p:nvSpPr>
        <p:spPr>
          <a:xfrm>
            <a:off x="4880107" y="5499630"/>
            <a:ext cx="7311892" cy="646331"/>
          </a:xfrm>
          <a:prstGeom prst="rect">
            <a:avLst/>
          </a:prstGeom>
          <a:noFill/>
        </p:spPr>
        <p:txBody>
          <a:bodyPr wrap="square">
            <a:spAutoFit/>
          </a:bodyPr>
          <a:lstStyle/>
          <a:p>
            <a:r>
              <a:rPr lang="en-US" altLang="zh-CN" dirty="0"/>
              <a:t>The scene at this stage presents as follows, with parameters altered using the GUI controls:</a:t>
            </a:r>
            <a:endParaRPr lang="zh-CN" altLang="en-US" dirty="0"/>
          </a:p>
        </p:txBody>
      </p:sp>
      <p:pic>
        <p:nvPicPr>
          <p:cNvPr id="5" name="图片 4">
            <a:extLst>
              <a:ext uri="{FF2B5EF4-FFF2-40B4-BE49-F238E27FC236}">
                <a16:creationId xmlns:a16="http://schemas.microsoft.com/office/drawing/2014/main" id="{F5BCC315-1B89-0CB0-BD97-9A01B7FF9117}"/>
              </a:ext>
            </a:extLst>
          </p:cNvPr>
          <p:cNvPicPr>
            <a:picLocks noChangeAspect="1"/>
          </p:cNvPicPr>
          <p:nvPr/>
        </p:nvPicPr>
        <p:blipFill>
          <a:blip r:embed="rId2"/>
          <a:stretch>
            <a:fillRect/>
          </a:stretch>
        </p:blipFill>
        <p:spPr>
          <a:xfrm>
            <a:off x="5460893" y="712039"/>
            <a:ext cx="5303403" cy="4296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2953" y="1996893"/>
            <a:ext cx="8534400" cy="1507067"/>
          </a:xfrm>
        </p:spPr>
        <p:txBody>
          <a:bodyPr/>
          <a:lstStyle/>
          <a:p>
            <a:r>
              <a:rPr lang="en-US" altLang="zh-CN" dirty="0"/>
              <a:t>          Thank you for listening.</a:t>
            </a:r>
            <a:endParaRPr lang="zh-CN" altLang="en-US" dirty="0"/>
          </a:p>
        </p:txBody>
      </p:sp>
      <p:sp>
        <p:nvSpPr>
          <p:cNvPr id="4" name="文本框 3"/>
          <p:cNvSpPr txBox="1"/>
          <p:nvPr/>
        </p:nvSpPr>
        <p:spPr>
          <a:xfrm>
            <a:off x="3170663" y="4417070"/>
            <a:ext cx="6103434" cy="646331"/>
          </a:xfrm>
          <a:prstGeom prst="rect">
            <a:avLst/>
          </a:prstGeom>
          <a:noFill/>
        </p:spPr>
        <p:txBody>
          <a:bodyPr wrap="square">
            <a:spAutoFit/>
          </a:bodyPr>
          <a:lstStyle/>
          <a:p>
            <a:r>
              <a:rPr lang="en-US" altLang="zh-CN" sz="3600" dirty="0"/>
              <a:t>Are there any questions?</a:t>
            </a:r>
            <a:r>
              <a:rPr lang="zh-CN" altLang="en-US" sz="3600"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8" name="Group 11"/>
          <p:cNvGrpSpPr>
            <a:grpSpLocks noGrp="1" noUngrp="1" noRot="1" noChangeAspect="1" noMove="1" noResize="1"/>
          </p:cNvGrpSpPr>
          <p:nvPr/>
        </p:nvGrpSpPr>
        <p:grpSpPr>
          <a:xfrm>
            <a:off x="9206969" y="2963333"/>
            <a:ext cx="2981858" cy="3208867"/>
            <a:chOff x="9206969" y="2963333"/>
            <a:chExt cx="2981858" cy="3208867"/>
          </a:xfrm>
        </p:grpSpPr>
        <p:cxnSp>
          <p:nvCxnSpPr>
            <p:cNvPr id="13" name="Straight Connector 12"/>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5"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529518" y="282870"/>
            <a:ext cx="4746494" cy="1857610"/>
          </a:xfrm>
        </p:spPr>
        <p:txBody>
          <a:bodyPr vert="horz" lIns="91440" tIns="45720" rIns="91440" bIns="45720" rtlCol="0" anchor="ctr">
            <a:normAutofit/>
          </a:bodyPr>
          <a:lstStyle/>
          <a:p>
            <a:r>
              <a:rPr lang="en-US" altLang="zh-CN" sz="3200" b="1" dirty="0"/>
              <a:t>ABOUT PROJECT</a:t>
            </a:r>
          </a:p>
        </p:txBody>
      </p:sp>
      <p:sp>
        <p:nvSpPr>
          <p:cNvPr id="36" name="Snip Diagonal Corner Rectangle 20"/>
          <p:cNvSpPr>
            <a:spLocks noGrp="1" noRot="1" noChangeAspect="1" noMove="1" noResize="1" noEditPoints="1" noAdjustHandles="1" noChangeArrowheads="1" noChangeShapeType="1" noTextEdit="1"/>
          </p:cNvSpPr>
          <p:nvPr/>
        </p:nvSpPr>
        <p:spPr>
          <a:xfrm>
            <a:off x="-3176" y="-2"/>
            <a:ext cx="6096001" cy="6858000"/>
          </a:xfrm>
          <a:prstGeom prst="snip2DiagRect">
            <a:avLst>
              <a:gd name="adj1" fmla="val 0"/>
              <a:gd name="adj2"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2"/>
          <a:srcRect r="2" b="9947"/>
          <a:stretch>
            <a:fillRect/>
          </a:stretch>
        </p:blipFill>
        <p:spPr>
          <a:xfrm>
            <a:off x="20" y="-1"/>
            <a:ext cx="6105507" cy="4233670"/>
          </a:xfrm>
          <a:prstGeom prst="rect">
            <a:avLst/>
          </a:prstGeom>
        </p:spPr>
      </p:pic>
      <p:pic>
        <p:nvPicPr>
          <p:cNvPr id="5" name="图片占位符 4"/>
          <p:cNvPicPr>
            <a:picLocks noGrp="1" noChangeAspect="1"/>
          </p:cNvPicPr>
          <p:nvPr>
            <p:ph type="pic" idx="1"/>
          </p:nvPr>
        </p:nvPicPr>
        <p:blipFill>
          <a:blip r:embed="rId3"/>
          <a:srcRect t="1490" r="4" b="5786"/>
          <a:stretch>
            <a:fillRect/>
          </a:stretch>
        </p:blipFill>
        <p:spPr>
          <a:xfrm>
            <a:off x="-1" y="4242227"/>
            <a:ext cx="3736338" cy="2615774"/>
          </a:xfrm>
          <a:prstGeom prst="rect">
            <a:avLst/>
          </a:prstGeom>
        </p:spPr>
      </p:pic>
      <p:pic>
        <p:nvPicPr>
          <p:cNvPr id="6" name="图片 5"/>
          <p:cNvPicPr>
            <a:picLocks noChangeAspect="1"/>
          </p:cNvPicPr>
          <p:nvPr/>
        </p:nvPicPr>
        <p:blipFill>
          <a:blip r:embed="rId4"/>
          <a:srcRect r="10257" b="5"/>
          <a:stretch>
            <a:fillRect/>
          </a:stretch>
        </p:blipFill>
        <p:spPr>
          <a:xfrm>
            <a:off x="3749040" y="4233334"/>
            <a:ext cx="2343786" cy="2624667"/>
          </a:xfrm>
          <a:prstGeom prst="rect">
            <a:avLst/>
          </a:prstGeom>
        </p:spPr>
      </p:pic>
      <p:cxnSp>
        <p:nvCxnSpPr>
          <p:cNvPr id="23" name="Straight Connector 22"/>
          <p:cNvCxnSpPr>
            <a:cxnSpLocks noGrp="1" noRot="1" noChangeAspect="1" noMove="1" noResize="1" noEditPoints="1" noAdjustHandles="1" noChangeArrowheads="1" noChangeShapeType="1"/>
          </p:cNvCxnSpPr>
          <p:nvPr/>
        </p:nvCxnSpPr>
        <p:spPr>
          <a:xfrm rot="5400000">
            <a:off x="3040380" y="1192953"/>
            <a:ext cx="0" cy="608076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Grp="1" noRot="1" noChangeAspect="1" noMove="1" noResize="1" noEditPoints="1" noAdjustHandles="1" noChangeArrowheads="1" noChangeShapeType="1"/>
          </p:cNvCxnSpPr>
          <p:nvPr/>
        </p:nvCxnSpPr>
        <p:spPr>
          <a:xfrm>
            <a:off x="3749039" y="4233333"/>
            <a:ext cx="0" cy="2624667"/>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Grp="1" noRot="1" noChangeAspect="1" noMove="1" noResize="1" noEditPoints="1" noAdjustHandles="1" noChangeArrowheads="1" noChangeShapeType="1"/>
          </p:cNvCxnSpPr>
          <p:nvPr/>
        </p:nvCxnSpPr>
        <p:spPr>
          <a:xfrm>
            <a:off x="6088011" y="0"/>
            <a:ext cx="0" cy="685800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half" idx="2"/>
          </p:nvPr>
        </p:nvSpPr>
        <p:spPr>
          <a:xfrm>
            <a:off x="6364009" y="791908"/>
            <a:ext cx="5582209" cy="4569861"/>
          </a:xfrm>
        </p:spPr>
        <p:txBody>
          <a:bodyPr vert="horz" lIns="91440" tIns="45720" rIns="91440" bIns="45720" rtlCol="0" anchor="ctr">
            <a:noAutofit/>
          </a:bodyPr>
          <a:lstStyle/>
          <a:p>
            <a:r>
              <a:rPr lang="en-US" altLang="zh-CN" sz="2000" dirty="0">
                <a:solidFill>
                  <a:srgbClr val="FFFF00"/>
                </a:solidFill>
              </a:rPr>
              <a:t>Mooncake is one of the representative foods in Chinese traditional culture. The core goal of this project is to use OpenSCAD to build a highly detailed 3D model of a mooncake, and text engravings. Through accurate geometric modeling, we hope to reproduce the real appearance of the mooncake in the digital world.</a:t>
            </a:r>
          </a:p>
        </p:txBody>
      </p:sp>
      <p:grpSp>
        <p:nvGrpSpPr>
          <p:cNvPr id="29" name="Group 28"/>
          <p:cNvGrpSpPr>
            <a:grpSpLocks noGrp="1" noUngrp="1" noRot="1" noChangeAspect="1" noMove="1" noResize="1"/>
          </p:cNvGrpSpPr>
          <p:nvPr/>
        </p:nvGrpSpPr>
        <p:grpSpPr>
          <a:xfrm>
            <a:off x="10292292" y="2963333"/>
            <a:ext cx="1896535" cy="2218267"/>
            <a:chOff x="10292292" y="2963333"/>
            <a:chExt cx="1896535" cy="2218267"/>
          </a:xfrm>
        </p:grpSpPr>
        <p:cxnSp>
          <p:nvCxnSpPr>
            <p:cNvPr id="30" name="Straight Connector 29"/>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10699485" y="3190344"/>
              <a:ext cx="1489342" cy="14893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heel(1)">
                                      <p:cBhvr>
                                        <p:cTn id="29"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85800"/>
            <a:ext cx="10058400" cy="1031488"/>
          </a:xfrm>
        </p:spPr>
        <p:txBody>
          <a:bodyPr/>
          <a:lstStyle/>
          <a:p>
            <a:r>
              <a:rPr lang="en-US" altLang="zh-CN" dirty="0"/>
              <a:t>RESPONSIBLE PART OF PROJECT</a:t>
            </a:r>
            <a:endParaRPr lang="zh-CN" altLang="en-US" dirty="0"/>
          </a:p>
        </p:txBody>
      </p:sp>
      <p:sp>
        <p:nvSpPr>
          <p:cNvPr id="3" name="文本占位符 2"/>
          <p:cNvSpPr>
            <a:spLocks noGrp="1"/>
          </p:cNvSpPr>
          <p:nvPr>
            <p:ph type="body" idx="1"/>
          </p:nvPr>
        </p:nvSpPr>
        <p:spPr>
          <a:xfrm>
            <a:off x="751119" y="1784194"/>
            <a:ext cx="8535988" cy="4448098"/>
          </a:xfrm>
        </p:spPr>
        <p:txBody>
          <a:bodyPr>
            <a:normAutofit lnSpcReduction="10000"/>
          </a:bodyPr>
          <a:lstStyle/>
          <a:p>
            <a:r>
              <a:rPr lang="en-US" altLang="zh-CN" dirty="0">
                <a:solidFill>
                  <a:srgbClr val="FFFF00"/>
                </a:solidFill>
              </a:rPr>
              <a:t>Kaijun Xie:</a:t>
            </a:r>
          </a:p>
          <a:p>
            <a:r>
              <a:rPr lang="en-US" altLang="zh-CN" dirty="0">
                <a:solidFill>
                  <a:srgbClr val="FFFF00"/>
                </a:solidFill>
              </a:rPr>
              <a:t>1. Scene construction: THREE.js was used to create a 3D scene, including model import, material adjustment, lighting settings, etc., to make the scene more realistic and immersive. </a:t>
            </a:r>
          </a:p>
          <a:p>
            <a:r>
              <a:rPr lang="en-US" altLang="zh-CN" dirty="0">
                <a:solidFill>
                  <a:srgbClr val="FFFF00"/>
                </a:solidFill>
              </a:rPr>
              <a:t>2. Animation implementation: The animation system of THREE.js is used to realize the dynamic effects such as moving, rotating, scaling and so on.</a:t>
            </a:r>
          </a:p>
          <a:p>
            <a:r>
              <a:rPr lang="en-US" altLang="zh-CN" dirty="0">
                <a:solidFill>
                  <a:srgbClr val="FFFF00"/>
                </a:solidFill>
              </a:rPr>
              <a:t>Dongwei Wang:</a:t>
            </a:r>
          </a:p>
          <a:p>
            <a:r>
              <a:rPr lang="en-US" altLang="zh-CN" dirty="0">
                <a:solidFill>
                  <a:srgbClr val="FFFF00"/>
                </a:solidFill>
              </a:rPr>
              <a:t> PPT Production and Report Rectification Adjust the logic of the article to make the content of the report more fluent and ensure that the paragraphs connect naturally. Modify the wording to make the presentation more precise and professional and enhance readability. </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29539" y="994317"/>
            <a:ext cx="8535988" cy="4869366"/>
          </a:xfrm>
        </p:spPr>
        <p:txBody>
          <a:bodyPr>
            <a:noAutofit/>
          </a:bodyPr>
          <a:lstStyle/>
          <a:p>
            <a:r>
              <a:rPr lang="en-US" altLang="zh-CN" sz="1900" dirty="0">
                <a:solidFill>
                  <a:srgbClr val="FFFF00"/>
                </a:solidFill>
              </a:rPr>
              <a:t>Tony Wayne Wang</a:t>
            </a:r>
          </a:p>
          <a:p>
            <a:r>
              <a:rPr lang="en-US" altLang="zh-CN" sz="1900" dirty="0">
                <a:solidFill>
                  <a:srgbClr val="FFFF00"/>
                </a:solidFill>
                <a:sym typeface="+mn-ea"/>
              </a:rPr>
              <a:t>1. Modeling: </a:t>
            </a:r>
          </a:p>
          <a:p>
            <a:r>
              <a:rPr lang="en-US" altLang="zh-CN" sz="1900" dirty="0">
                <a:solidFill>
                  <a:srgbClr val="FFFF00"/>
                </a:solidFill>
                <a:sym typeface="+mn-ea"/>
              </a:rPr>
              <a:t>Using openSCAD to make the mooncake adding decoration and adjusting 3D models</a:t>
            </a:r>
          </a:p>
          <a:p>
            <a:r>
              <a:rPr lang="en-US" altLang="zh-CN" sz="1900" dirty="0">
                <a:solidFill>
                  <a:srgbClr val="FFFF00"/>
                </a:solidFill>
                <a:sym typeface="+mn-ea"/>
              </a:rPr>
              <a:t>2. </a:t>
            </a:r>
            <a:r>
              <a:rPr lang="en-US" altLang="zh-CN" sz="1900" dirty="0">
                <a:solidFill>
                  <a:srgbClr val="FFFF00"/>
                </a:solidFill>
              </a:rPr>
              <a:t>Creation of support documentation: </a:t>
            </a:r>
          </a:p>
          <a:p>
            <a:r>
              <a:rPr lang="en-US" altLang="zh-CN" sz="1900" dirty="0">
                <a:solidFill>
                  <a:srgbClr val="FFFF00"/>
                </a:solidFill>
              </a:rPr>
              <a:t>Creating a markdown file called “explain.md” clearly demonstrate the code and the process of making the moon cake</a:t>
            </a:r>
          </a:p>
          <a:p>
            <a:endParaRPr lang="en-US" altLang="zh-CN" sz="1900" dirty="0">
              <a:solidFill>
                <a:srgbClr val="FFFF00"/>
              </a:solidFill>
            </a:endParaRPr>
          </a:p>
          <a:p>
            <a:endParaRPr lang="en-US" altLang="zh-CN" sz="1900" dirty="0">
              <a:solidFill>
                <a:srgbClr val="FFFF00"/>
              </a:solidFill>
            </a:endParaRPr>
          </a:p>
          <a:p>
            <a:r>
              <a:rPr lang="en-US" altLang="zh-CN" sz="1900" dirty="0">
                <a:solidFill>
                  <a:srgbClr val="FFFF00"/>
                </a:solidFill>
              </a:rPr>
              <a:t>Guanhao Wang: </a:t>
            </a:r>
          </a:p>
          <a:p>
            <a:r>
              <a:rPr lang="en-US" altLang="zh-CN" sz="1900" dirty="0">
                <a:solidFill>
                  <a:srgbClr val="FFFF00"/>
                </a:solidFill>
              </a:rPr>
              <a:t>1. Adjust 3D models and optimize material mapping in the scene: Ensure rich details while reducing resource consumption and improving rendering performance. </a:t>
            </a:r>
          </a:p>
          <a:p>
            <a:r>
              <a:rPr lang="en-US" altLang="zh-CN" sz="1900" dirty="0">
                <a:solidFill>
                  <a:srgbClr val="FFFF00"/>
                </a:solidFill>
              </a:rPr>
              <a:t>2. Add background elements:</a:t>
            </a:r>
          </a:p>
          <a:p>
            <a:r>
              <a:rPr lang="en-US" altLang="zh-CN" sz="1900" dirty="0">
                <a:solidFill>
                  <a:srgbClr val="FFFF00"/>
                </a:solidFill>
              </a:rPr>
              <a:t> Control the particle movement trajectory through speed, size, and color changes to make it match the ambience, such as floating dust, slowly rising fog, and so on.</a:t>
            </a:r>
          </a:p>
          <a:p>
            <a:endParaRPr lang="en-US" altLang="zh-CN" sz="1500" dirty="0">
              <a:solidFill>
                <a:srgbClr val="FFFF00"/>
              </a:solidFill>
            </a:endParaRPr>
          </a:p>
        </p:txBody>
      </p:sp>
      <p:pic>
        <p:nvPicPr>
          <p:cNvPr id="2" name="图片 1">
            <a:extLst>
              <a:ext uri="{FF2B5EF4-FFF2-40B4-BE49-F238E27FC236}">
                <a16:creationId xmlns:a16="http://schemas.microsoft.com/office/drawing/2014/main" id="{01E22D48-C9E6-6438-46FE-1306F250D86F}"/>
              </a:ext>
            </a:extLst>
          </p:cNvPr>
          <p:cNvPicPr>
            <a:picLocks noChangeAspect="1"/>
          </p:cNvPicPr>
          <p:nvPr/>
        </p:nvPicPr>
        <p:blipFill>
          <a:blip r:embed="rId2"/>
          <a:stretch>
            <a:fillRect/>
          </a:stretch>
        </p:blipFill>
        <p:spPr>
          <a:xfrm>
            <a:off x="9465527" y="-80942"/>
            <a:ext cx="2726473" cy="35099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9206969" y="2963333"/>
            <a:ext cx="2981858" cy="3208867"/>
            <a:chOff x="9206969" y="2963333"/>
            <a:chExt cx="2981858" cy="3208867"/>
          </a:xfrm>
        </p:grpSpPr>
        <p:cxnSp>
          <p:nvCxnSpPr>
            <p:cNvPr id="11" name="Straight Connector 10"/>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7532710" y="620722"/>
            <a:ext cx="3518748" cy="1142462"/>
          </a:xfrm>
        </p:spPr>
        <p:txBody>
          <a:bodyPr vert="horz" lIns="91440" tIns="45720" rIns="91440" bIns="45720" rtlCol="0" anchor="b">
            <a:noAutofit/>
          </a:bodyPr>
          <a:lstStyle/>
          <a:p>
            <a:r>
              <a:rPr lang="en-US" altLang="zh-CN" sz="4000" dirty="0"/>
              <a:t>MODELING PROCESS</a:t>
            </a:r>
          </a:p>
        </p:txBody>
      </p:sp>
      <p:sp>
        <p:nvSpPr>
          <p:cNvPr id="19" name="Snip Diagonal Corner Rectangle 24"/>
          <p:cNvSpPr>
            <a:spLocks noGrp="1" noRot="1" noChangeAspect="1" noMove="1" noResize="1" noEditPoints="1" noAdjustHandles="1" noChangeArrowheads="1" noChangeShapeType="1" noTextEdit="1"/>
          </p:cNvSpPr>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a:blip r:embed="rId2"/>
          <a:srcRect l="9315" r="11610" b="-1"/>
          <a:stretch>
            <a:fillRect/>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3" name="文本占位符 2"/>
          <p:cNvSpPr>
            <a:spLocks noGrp="1"/>
          </p:cNvSpPr>
          <p:nvPr>
            <p:ph type="body" idx="1"/>
          </p:nvPr>
        </p:nvSpPr>
        <p:spPr>
          <a:xfrm>
            <a:off x="7572039" y="2147888"/>
            <a:ext cx="3479419" cy="3070226"/>
          </a:xfrm>
        </p:spPr>
        <p:txBody>
          <a:bodyPr vert="horz" lIns="91440" tIns="45720" rIns="91440" bIns="45720" rtlCol="0" anchor="t">
            <a:normAutofit/>
          </a:bodyPr>
          <a:lstStyle/>
          <a:p>
            <a:pPr>
              <a:buFont typeface="Wingdings 3" panose="05040102010807070707" pitchFamily="18" charset="2"/>
              <a:buChar char=""/>
            </a:pPr>
            <a:r>
              <a:rPr lang="en-US" altLang="zh-CN" dirty="0">
                <a:solidFill>
                  <a:srgbClr val="FFFF00"/>
                </a:solidFill>
              </a:rPr>
              <a:t>Step 1: Create the Mooncake Body</a:t>
            </a:r>
          </a:p>
          <a:p>
            <a:pPr>
              <a:buFont typeface="Wingdings 3" panose="05040102010807070707" pitchFamily="18" charset="2"/>
              <a:buChar char=""/>
            </a:pPr>
            <a:r>
              <a:rPr lang="en-US" altLang="zh-CN" dirty="0">
                <a:solidFill>
                  <a:srgbClr val="FFFF00"/>
                </a:solidFill>
              </a:rPr>
              <a:t>In this step, we will create the basic shape of the mooncake, which is a cylinder.</a:t>
            </a:r>
          </a:p>
        </p:txBody>
      </p:sp>
      <p:grpSp>
        <p:nvGrpSpPr>
          <p:cNvPr id="21" name="Group 20"/>
          <p:cNvGrpSpPr>
            <a:grpSpLocks noGrp="1" noUngrp="1" noRot="1" noChangeAspect="1" noMove="1" noResize="1"/>
          </p:cNvGrpSpPr>
          <p:nvPr/>
        </p:nvGrpSpPr>
        <p:grpSpPr>
          <a:xfrm>
            <a:off x="9206969" y="2963333"/>
            <a:ext cx="2981858" cy="3208867"/>
            <a:chOff x="9206969" y="2963333"/>
            <a:chExt cx="2981858" cy="3208867"/>
          </a:xfrm>
        </p:grpSpPr>
        <p:cxnSp>
          <p:nvCxnSpPr>
            <p:cNvPr id="22" name="Straight Connector 21"/>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9206969" y="2963333"/>
            <a:ext cx="2981858" cy="3208867"/>
            <a:chOff x="9206969" y="2963333"/>
            <a:chExt cx="2981858" cy="3208867"/>
          </a:xfrm>
        </p:grpSpPr>
        <p:cxnSp>
          <p:nvCxnSpPr>
            <p:cNvPr id="11" name="Straight Connector 10"/>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图片 4"/>
          <p:cNvPicPr>
            <a:picLocks noChangeAspect="1"/>
          </p:cNvPicPr>
          <p:nvPr/>
        </p:nvPicPr>
        <p:blipFill>
          <a:blip r:embed="rId2"/>
          <a:stretch>
            <a:fillRect/>
          </a:stretch>
        </p:blipFill>
        <p:spPr>
          <a:xfrm>
            <a:off x="151" y="421910"/>
            <a:ext cx="7010223" cy="4531142"/>
          </a:xfrm>
          <a:prstGeom prst="rect">
            <a:avLst/>
          </a:prstGeom>
          <a:effectLst>
            <a:innerShdw blurRad="57150" dist="38100" dir="14460000">
              <a:prstClr val="black">
                <a:alpha val="70000"/>
              </a:prstClr>
            </a:innerShdw>
          </a:effectLst>
        </p:spPr>
      </p:pic>
      <p:sp>
        <p:nvSpPr>
          <p:cNvPr id="3" name="文本占位符 2"/>
          <p:cNvSpPr>
            <a:spLocks noGrp="1"/>
          </p:cNvSpPr>
          <p:nvPr>
            <p:ph type="body" idx="1"/>
          </p:nvPr>
        </p:nvSpPr>
        <p:spPr>
          <a:xfrm>
            <a:off x="802005" y="3683000"/>
            <a:ext cx="5945505" cy="4531995"/>
          </a:xfrm>
        </p:spPr>
        <p:txBody>
          <a:bodyPr vert="horz" lIns="91440" tIns="45720" rIns="91440" bIns="45720" rtlCol="0" anchor="ctr">
            <a:normAutofit/>
          </a:bodyPr>
          <a:lstStyle/>
          <a:p>
            <a:pPr>
              <a:buFont typeface="Wingdings 3" panose="05040102010807070707" pitchFamily="18" charset="2"/>
              <a:buChar char=""/>
            </a:pPr>
            <a:r>
              <a:rPr lang="en-US" altLang="zh-CN" dirty="0">
                <a:solidFill>
                  <a:srgbClr val="FFFF00"/>
                </a:solidFill>
              </a:rPr>
              <a:t>Step 2: Add Patterns surrounding the cylinder</a:t>
            </a:r>
            <a:endParaRPr lang="en-US" altLang="zh-CN" dirty="0"/>
          </a:p>
        </p:txBody>
      </p:sp>
      <p:pic>
        <p:nvPicPr>
          <p:cNvPr id="4" name="图片 3"/>
          <p:cNvPicPr>
            <a:picLocks noChangeAspect="1"/>
          </p:cNvPicPr>
          <p:nvPr/>
        </p:nvPicPr>
        <p:blipFill>
          <a:blip r:embed="rId3"/>
          <a:stretch>
            <a:fillRect/>
          </a:stretch>
        </p:blipFill>
        <p:spPr>
          <a:xfrm>
            <a:off x="7010400" y="1600200"/>
            <a:ext cx="5552440" cy="309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9206969" y="2963333"/>
            <a:ext cx="2981858" cy="3208867"/>
            <a:chOff x="9206969" y="2963333"/>
            <a:chExt cx="2981858" cy="3208867"/>
          </a:xfrm>
        </p:grpSpPr>
        <p:cxnSp>
          <p:nvCxnSpPr>
            <p:cNvPr id="11" name="Straight Connector 10"/>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Diagonal Corner Rectangle 24"/>
          <p:cNvSpPr>
            <a:spLocks noGrp="1" noRot="1" noChangeAspect="1" noMove="1" noResize="1" noEditPoints="1" noAdjustHandles="1" noChangeArrowheads="1" noChangeShapeType="1" noTextEdit="1"/>
          </p:cNvSpPr>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a:blip r:embed="rId2"/>
          <a:srcRect l="19096" r="10301" b="-1"/>
          <a:stretch>
            <a:fillRect/>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sp>
        <p:nvSpPr>
          <p:cNvPr id="3" name="文本占位符 2"/>
          <p:cNvSpPr>
            <a:spLocks noGrp="1"/>
          </p:cNvSpPr>
          <p:nvPr>
            <p:ph type="body" idx="1"/>
          </p:nvPr>
        </p:nvSpPr>
        <p:spPr>
          <a:xfrm>
            <a:off x="6095998" y="685800"/>
            <a:ext cx="4819653" cy="3615267"/>
          </a:xfrm>
        </p:spPr>
        <p:txBody>
          <a:bodyPr vert="horz" lIns="91440" tIns="45720" rIns="91440" bIns="45720" rtlCol="0" anchor="ctr">
            <a:normAutofit/>
          </a:bodyPr>
          <a:lstStyle/>
          <a:p>
            <a:pPr>
              <a:buFont typeface="Wingdings 3" panose="05040102010807070707" pitchFamily="18" charset="2"/>
              <a:buChar char=""/>
            </a:pPr>
            <a:r>
              <a:rPr lang="en-US" altLang="zh-CN" sz="2400" dirty="0">
                <a:solidFill>
                  <a:srgbClr val="FFFF00"/>
                </a:solidFill>
              </a:rPr>
              <a:t>Step 3: Adding Top Patten</a:t>
            </a:r>
          </a:p>
          <a:p>
            <a:pPr>
              <a:buFont typeface="Wingdings 3" panose="05040102010807070707" pitchFamily="18" charset="2"/>
              <a:buChar char=""/>
            </a:pPr>
            <a:r>
              <a:rPr lang="en-US" altLang="zh-CN" sz="2400" dirty="0">
                <a:solidFill>
                  <a:schemeClr val="tx1"/>
                </a:solidFill>
              </a:rPr>
              <a:t>In this process,  create a circular truncated cone at the top of cylinder. It is done by adding multiple tiny cylinder</a:t>
            </a:r>
          </a:p>
        </p:txBody>
      </p:sp>
      <p:grpSp>
        <p:nvGrpSpPr>
          <p:cNvPr id="21" name="Group 20"/>
          <p:cNvGrpSpPr>
            <a:grpSpLocks noGrp="1" noUngrp="1" noRot="1" noChangeAspect="1" noMove="1" noResize="1"/>
          </p:cNvGrpSpPr>
          <p:nvPr/>
        </p:nvGrpSpPr>
        <p:grpSpPr>
          <a:xfrm>
            <a:off x="9206969" y="2963333"/>
            <a:ext cx="2981858" cy="3208867"/>
            <a:chOff x="9206969" y="2963333"/>
            <a:chExt cx="2981858" cy="3208867"/>
          </a:xfrm>
        </p:grpSpPr>
        <p:cxnSp>
          <p:nvCxnSpPr>
            <p:cNvPr id="22" name="Straight Connector 21"/>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 name="图片 1"/>
          <p:cNvPicPr>
            <a:picLocks noChangeAspect="1"/>
          </p:cNvPicPr>
          <p:nvPr/>
        </p:nvPicPr>
        <p:blipFill>
          <a:blip r:embed="rId3"/>
          <a:srcRect t="13037" r="-754" b="49926"/>
          <a:stretch>
            <a:fillRect/>
          </a:stretch>
        </p:blipFill>
        <p:spPr>
          <a:xfrm>
            <a:off x="6401435" y="3876040"/>
            <a:ext cx="4243070" cy="1671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4570" y="-184412"/>
            <a:ext cx="3991865" cy="1626220"/>
          </a:xfrm>
        </p:spPr>
        <p:txBody>
          <a:bodyPr/>
          <a:lstStyle/>
          <a:p>
            <a:r>
              <a:rPr lang="en-US" altLang="zh-CN" dirty="0"/>
              <a:t>Step 4: TaiJi patten</a:t>
            </a:r>
            <a:endParaRPr lang="zh-CN" altLang="en-US" dirty="0"/>
          </a:p>
        </p:txBody>
      </p:sp>
      <p:pic>
        <p:nvPicPr>
          <p:cNvPr id="5" name="图片 4"/>
          <p:cNvPicPr>
            <a:picLocks noChangeAspect="1"/>
          </p:cNvPicPr>
          <p:nvPr/>
        </p:nvPicPr>
        <p:blipFill>
          <a:blip r:embed="rId2"/>
          <a:stretch>
            <a:fillRect/>
          </a:stretch>
        </p:blipFill>
        <p:spPr>
          <a:xfrm>
            <a:off x="142254" y="2688364"/>
            <a:ext cx="3302310" cy="2816195"/>
          </a:xfrm>
          <a:prstGeom prst="rect">
            <a:avLst/>
          </a:prstGeom>
        </p:spPr>
      </p:pic>
      <p:pic>
        <p:nvPicPr>
          <p:cNvPr id="7" name="图片 6"/>
          <p:cNvPicPr>
            <a:picLocks noChangeAspect="1"/>
          </p:cNvPicPr>
          <p:nvPr/>
        </p:nvPicPr>
        <p:blipFill>
          <a:blip r:embed="rId3"/>
          <a:stretch>
            <a:fillRect/>
          </a:stretch>
        </p:blipFill>
        <p:spPr>
          <a:xfrm>
            <a:off x="4143068" y="2688363"/>
            <a:ext cx="3654654" cy="2816195"/>
          </a:xfrm>
          <a:prstGeom prst="rect">
            <a:avLst/>
          </a:prstGeom>
        </p:spPr>
      </p:pic>
      <p:pic>
        <p:nvPicPr>
          <p:cNvPr id="9" name="图片 8"/>
          <p:cNvPicPr>
            <a:picLocks noChangeAspect="1"/>
          </p:cNvPicPr>
          <p:nvPr/>
        </p:nvPicPr>
        <p:blipFill>
          <a:blip r:embed="rId4"/>
          <a:stretch>
            <a:fillRect/>
          </a:stretch>
        </p:blipFill>
        <p:spPr>
          <a:xfrm>
            <a:off x="8495983" y="2688362"/>
            <a:ext cx="3494708" cy="2816195"/>
          </a:xfrm>
          <a:prstGeom prst="rect">
            <a:avLst/>
          </a:prstGeom>
        </p:spPr>
      </p:pic>
      <p:sp>
        <p:nvSpPr>
          <p:cNvPr id="11" name="文本框 10"/>
          <p:cNvSpPr txBox="1"/>
          <p:nvPr/>
        </p:nvSpPr>
        <p:spPr>
          <a:xfrm>
            <a:off x="2103120" y="1304290"/>
            <a:ext cx="7916545" cy="1125220"/>
          </a:xfrm>
          <a:prstGeom prst="rect">
            <a:avLst/>
          </a:prstGeom>
          <a:noFill/>
        </p:spPr>
        <p:txBody>
          <a:bodyPr wrap="square">
            <a:noAutofit/>
          </a:bodyPr>
          <a:lstStyle/>
          <a:p>
            <a:r>
              <a:rPr lang="en-US" altLang="zh-CN" sz="2000" dirty="0"/>
              <a:t>This is the most complicated part of this project. We need to use multiple boolean operations such as Union, Difference, and Intersection</a:t>
            </a:r>
          </a:p>
        </p:txBody>
      </p:sp>
      <p:sp>
        <p:nvSpPr>
          <p:cNvPr id="17" name="文本框 16"/>
          <p:cNvSpPr txBox="1"/>
          <p:nvPr/>
        </p:nvSpPr>
        <p:spPr>
          <a:xfrm>
            <a:off x="3051717" y="2959978"/>
            <a:ext cx="6103434" cy="369332"/>
          </a:xfrm>
          <a:prstGeom prst="rect">
            <a:avLst/>
          </a:prstGeom>
          <a:noFill/>
        </p:spPr>
        <p:txBody>
          <a:bodyPr wrap="square">
            <a:spAutoFit/>
          </a:bodyPr>
          <a:lstStyle/>
          <a:p>
            <a:endParaRPr lang="zh-CN" altLang="en-US" dirty="0"/>
          </a:p>
        </p:txBody>
      </p:sp>
      <p:sp>
        <p:nvSpPr>
          <p:cNvPr id="3" name="文本占位符 2"/>
          <p:cNvSpPr>
            <a:spLocks noGrp="1"/>
          </p:cNvSpPr>
          <p:nvPr>
            <p:ph type="body" idx="1"/>
          </p:nvPr>
        </p:nvSpPr>
        <p:spPr>
          <a:xfrm>
            <a:off x="589915" y="3683000"/>
            <a:ext cx="5945505" cy="4531995"/>
          </a:xfrm>
        </p:spPr>
        <p:txBody>
          <a:bodyPr vert="horz" lIns="91440" tIns="45720" rIns="91440" bIns="45720" rtlCol="0" anchor="ctr">
            <a:normAutofit/>
          </a:bodyPr>
          <a:lstStyle/>
          <a:p>
            <a:pPr>
              <a:buFont typeface="Wingdings 3" panose="05040102010807070707" pitchFamily="18" charset="2"/>
            </a:pPr>
            <a:r>
              <a:rPr lang="en-US" altLang="zh-CN" dirty="0">
                <a:solidFill>
                  <a:schemeClr val="tx1"/>
                </a:solidFill>
              </a:rPr>
              <a:t>1.ring creation</a:t>
            </a:r>
          </a:p>
        </p:txBody>
      </p:sp>
      <p:sp>
        <p:nvSpPr>
          <p:cNvPr id="4" name="文本占位符 2"/>
          <p:cNvSpPr>
            <a:spLocks noGrp="1"/>
          </p:cNvSpPr>
          <p:nvPr/>
        </p:nvSpPr>
        <p:spPr>
          <a:xfrm>
            <a:off x="4601845" y="3683000"/>
            <a:ext cx="5945505" cy="453199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 typeface="Wingdings 3" panose="05040102010807070707" pitchFamily="18" charset="2"/>
            </a:pPr>
            <a:r>
              <a:rPr lang="en-US" altLang="zh-CN" dirty="0">
                <a:solidFill>
                  <a:schemeClr val="tx1"/>
                </a:solidFill>
              </a:rPr>
              <a:t>2.half circle creation</a:t>
            </a:r>
          </a:p>
        </p:txBody>
      </p:sp>
      <p:sp>
        <p:nvSpPr>
          <p:cNvPr id="8" name="文本占位符 2"/>
          <p:cNvSpPr>
            <a:spLocks noGrp="1"/>
          </p:cNvSpPr>
          <p:nvPr/>
        </p:nvSpPr>
        <p:spPr>
          <a:xfrm>
            <a:off x="8496300" y="5504815"/>
            <a:ext cx="3494405" cy="1125220"/>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 typeface="Wingdings 3" panose="05040102010807070707" pitchFamily="18" charset="2"/>
            </a:pPr>
            <a:r>
              <a:rPr lang="en-US" altLang="zh-CN" dirty="0">
                <a:solidFill>
                  <a:schemeClr val="tx1"/>
                </a:solidFill>
              </a:rPr>
              <a:t> 3.Union and difference of</a:t>
            </a:r>
            <a:r>
              <a:rPr lang="" altLang="en-US" dirty="0">
                <a:solidFill>
                  <a:schemeClr val="tx1"/>
                </a:solidFill>
              </a:rPr>
              <a:t> </a:t>
            </a:r>
            <a:r>
              <a:rPr lang="en-US" altLang="zh-CN" dirty="0">
                <a:solidFill>
                  <a:schemeClr val="tx1"/>
                </a:solidFill>
              </a:rPr>
              <a:t>two small circle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39" dur="500"/>
                                        <p:tgtEl>
                                          <p:spTgt spid="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randombar(horizontal)">
                                      <p:cBhvr>
                                        <p:cTn id="44" dur="500"/>
                                        <p:tgtEl>
                                          <p:spTgt spid="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Effect transition="in" filter="randombar(horizontal)">
                                      <p:cBhvr>
                                        <p:cTn id="4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p:bldP spid="3" grpId="0" build="p"/>
      <p:bldP spid="4"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0" name="Straight Connector 19"/>
          <p:cNvCxnSpPr>
            <a:cxnSpLocks noGrp="1" noRot="1" noChangeAspect="1" noMove="1" noResize="1" noEditPoints="1" noAdjustHandles="1" noChangeArrowheads="1" noChangeShapeType="1"/>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noGrp="1" noRot="1" noChangeAspect="1" noMove="1" noResize="1" noEditPoints="1" noAdjustHandles="1" noChangeArrowheads="1" noChangeShapeType="1"/>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cxnSpLocks noGrp="1" noRot="1" noChangeAspect="1" noMove="1" noResize="1" noEditPoints="1" noAdjustHandles="1" noChangeArrowheads="1" noChangeShapeType="1"/>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0" name="Rectangle 2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7532710" y="628617"/>
            <a:ext cx="3971902" cy="3028983"/>
          </a:xfrm>
        </p:spPr>
        <p:txBody>
          <a:bodyPr vert="horz" lIns="91440" tIns="45720" rIns="91440" bIns="45720" rtlCol="0" anchor="b">
            <a:normAutofit/>
          </a:bodyPr>
          <a:lstStyle/>
          <a:p>
            <a:r>
              <a:rPr lang="en-US" altLang="zh-CN" sz="4800" dirty="0"/>
              <a:t>Step 5:Finish Up</a:t>
            </a:r>
            <a:br>
              <a:rPr lang="en-US" altLang="zh-CN" sz="4800" dirty="0"/>
            </a:br>
            <a:endParaRPr lang="en-US" altLang="zh-CN" sz="4800" dirty="0"/>
          </a:p>
        </p:txBody>
      </p:sp>
      <p:sp>
        <p:nvSpPr>
          <p:cNvPr id="3" name="文本占位符 2"/>
          <p:cNvSpPr>
            <a:spLocks noGrp="1"/>
          </p:cNvSpPr>
          <p:nvPr>
            <p:ph type="body" idx="1"/>
          </p:nvPr>
        </p:nvSpPr>
        <p:spPr>
          <a:xfrm>
            <a:off x="7685219" y="3310324"/>
            <a:ext cx="3819393" cy="1564744"/>
          </a:xfrm>
        </p:spPr>
        <p:txBody>
          <a:bodyPr vert="horz" lIns="91440" tIns="45720" rIns="91440" bIns="45720" rtlCol="0" anchor="t">
            <a:normAutofit/>
          </a:bodyPr>
          <a:lstStyle/>
          <a:p>
            <a:pPr>
              <a:lnSpc>
                <a:spcPct val="90000"/>
              </a:lnSpc>
            </a:pPr>
            <a:r>
              <a:rPr lang="en-US" altLang="zh-CN" sz="2100" dirty="0">
                <a:solidFill>
                  <a:srgbClr val="FFFF00"/>
                </a:solidFill>
              </a:rPr>
              <a:t>Adding some text on it, and render, we can get this image about mooncake.</a:t>
            </a:r>
          </a:p>
        </p:txBody>
      </p:sp>
      <p:sp>
        <p:nvSpPr>
          <p:cNvPr id="32" name="Snip Diagonal Corner Rectangle 6"/>
          <p:cNvSpPr>
            <a:spLocks noGrp="1" noRot="1" noChangeAspect="1" noMove="1" noResize="1" noEditPoints="1" noAdjustHandles="1" noChangeArrowheads="1" noChangeShapeType="1" noTextEdit="1"/>
          </p:cNvSpPr>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a:blip r:embed="rId2"/>
          <a:srcRect l="11597" r="8066" b="-2"/>
          <a:stretch>
            <a:fillRect/>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34" name="Group 33"/>
          <p:cNvGrpSpPr>
            <a:grpSpLocks noGrp="1" noUngrp="1" noRot="1" noChangeAspect="1" noMove="1" noResize="1"/>
          </p:cNvGrpSpPr>
          <p:nvPr/>
        </p:nvGrpSpPr>
        <p:grpSpPr>
          <a:xfrm>
            <a:off x="9206969" y="2963333"/>
            <a:ext cx="2981858" cy="3208867"/>
            <a:chOff x="9206969" y="2963333"/>
            <a:chExt cx="2981858" cy="3208867"/>
          </a:xfrm>
        </p:grpSpPr>
        <p:cxnSp>
          <p:nvCxnSpPr>
            <p:cNvPr id="35" name="Straight Connector 34"/>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Lst>
  </p:timing>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22</TotalTime>
  <Words>596</Words>
  <Application>Microsoft Macintosh PowerPoint</Application>
  <PresentationFormat>宽屏</PresentationFormat>
  <Paragraphs>56</Paragraphs>
  <Slides>14</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14</vt:i4>
      </vt:variant>
    </vt:vector>
  </HeadingPairs>
  <TitlesOfParts>
    <vt:vector size="17" baseType="lpstr">
      <vt:lpstr>Century Gothic</vt:lpstr>
      <vt:lpstr>Wingdings 3</vt:lpstr>
      <vt:lpstr>切片</vt:lpstr>
      <vt:lpstr>final project</vt:lpstr>
      <vt:lpstr>ABOUT PROJECT</vt:lpstr>
      <vt:lpstr>RESPONSIBLE PART OF PROJECT</vt:lpstr>
      <vt:lpstr>PowerPoint 演示文稿</vt:lpstr>
      <vt:lpstr>MODELING PROCESS</vt:lpstr>
      <vt:lpstr>PowerPoint 演示文稿</vt:lpstr>
      <vt:lpstr>PowerPoint 演示文稿</vt:lpstr>
      <vt:lpstr>Step 4: TaiJi patten</vt:lpstr>
      <vt:lpstr>Step 5:Finish Up </vt:lpstr>
      <vt:lpstr>Step 6: other models </vt:lpstr>
      <vt:lpstr>RenDering</vt:lpstr>
      <vt:lpstr>Step 3: Adding models/geometries to the new scene</vt:lpstr>
      <vt:lpstr>Step 4: Making the turntable animation &amp; PARTICLE EFFECT</vt:lpstr>
      <vt:lpstr>          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东炜 王</dc:creator>
  <cp:lastModifiedBy>a90968</cp:lastModifiedBy>
  <cp:revision>15</cp:revision>
  <dcterms:created xsi:type="dcterms:W3CDTF">2025-03-21T13:11:50Z</dcterms:created>
  <dcterms:modified xsi:type="dcterms:W3CDTF">2025-03-22T01:49:06Z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241728E5D1B984E90D5ADD671AF34FC8_43</vt:lpwstr>
  </property>
  <property fmtid="{D5CDD505-2E9C-101B-9397-08002B2CF9AE}" pid="3" name="KSOProductBuildVer">
    <vt:lpwstr>2052-7.2.2.8955</vt:lpwstr>
  </property>
</Properties>
</file>